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307" r:id="rId3"/>
    <p:sldId id="308" r:id="rId4"/>
    <p:sldId id="309" r:id="rId5"/>
    <p:sldId id="310" r:id="rId6"/>
    <p:sldId id="311" r:id="rId7"/>
  </p:sldIdLst>
  <p:sldSz cx="9144000" cy="6858000" type="screen4x3"/>
  <p:notesSz cx="9144000" cy="6858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18"/>
    <a:srgbClr val="00CC00"/>
    <a:srgbClr val="FF66FF"/>
    <a:srgbClr val="000000"/>
    <a:srgbClr val="DDDDDD"/>
    <a:srgbClr val="D9F000"/>
    <a:srgbClr val="00A41B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114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5ADB8FB3-9CE5-4F93-AE4D-9CC6E1B9CA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290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98B6-8AD1-478C-AC9A-5A656E085D1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528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8EBD4-6333-4486-820C-D14C0D39A7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366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1EC04-C49F-4DE5-9FC2-6F67CD07D2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24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9B3CC-390B-491F-875D-469C942E1FE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341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1F5DC-534B-4C66-9A84-7E395FFC34B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436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74AF8-69DF-449B-9D47-D3FD8977140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066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D948A-EB7F-4E48-ABB4-14A0487AFBD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49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371E-2E5E-4812-8D0C-3D33D8397D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9565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C3439-8FF6-42F7-AD7D-590BE708273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91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4DC78-6E12-4F0A-B521-6B7F583125F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4777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FCAC4-E836-48ED-938D-00B9A53890C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602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F11D9897-BA00-4D3A-AE80-23CDC111393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848600" cy="2895600"/>
          </a:xfrm>
        </p:spPr>
        <p:txBody>
          <a:bodyPr lIns="0" tIns="0" rIns="0" bIns="0"/>
          <a:lstStyle/>
          <a:p>
            <a:pPr eaLnBrk="1" hangingPunct="1"/>
            <a:r>
              <a:rPr lang="pt-BR" altLang="pt-BR" sz="3200" dirty="0" smtClean="0">
                <a:solidFill>
                  <a:schemeClr val="tx1"/>
                </a:solidFill>
                <a:latin typeface="Arial" charset="0"/>
              </a:rPr>
              <a:t>EXERCÍCIOS RESOLVIDOS</a:t>
            </a:r>
            <a:br>
              <a:rPr lang="pt-BR" altLang="pt-BR" sz="3200" dirty="0" smtClean="0">
                <a:solidFill>
                  <a:schemeClr val="tx1"/>
                </a:solidFill>
                <a:latin typeface="Arial" charset="0"/>
              </a:rPr>
            </a:br>
            <a:r>
              <a:rPr lang="pt-BR" altLang="pt-BR" sz="320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pt-BR" altLang="pt-BR" sz="3200" dirty="0" smtClean="0">
                <a:solidFill>
                  <a:schemeClr val="tx1"/>
                </a:solidFill>
                <a:latin typeface="Arial" charset="0"/>
              </a:rPr>
            </a:br>
            <a:r>
              <a:rPr lang="pt-BR" altLang="pt-BR" sz="3200" dirty="0" smtClean="0">
                <a:solidFill>
                  <a:schemeClr val="tx1"/>
                </a:solidFill>
                <a:latin typeface="Arial" charset="0"/>
              </a:rPr>
              <a:t>EQUILÍBRIO DE FASES</a:t>
            </a:r>
            <a:br>
              <a:rPr lang="pt-BR" altLang="pt-BR" sz="3200" dirty="0" smtClean="0">
                <a:solidFill>
                  <a:schemeClr val="tx1"/>
                </a:solidFill>
                <a:latin typeface="Arial" charset="0"/>
              </a:rPr>
            </a:br>
            <a:r>
              <a:rPr lang="pt-BR" altLang="pt-BR" sz="320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pt-BR" altLang="pt-BR" sz="3200" dirty="0">
                <a:solidFill>
                  <a:schemeClr val="tx1"/>
                </a:solidFill>
                <a:latin typeface="Arial" charset="0"/>
              </a:rPr>
            </a:br>
            <a:r>
              <a:rPr lang="pt-BR" altLang="pt-BR" sz="3200" dirty="0" smtClean="0">
                <a:solidFill>
                  <a:schemeClr val="tx1"/>
                </a:solidFill>
                <a:latin typeface="Arial" charset="0"/>
              </a:rPr>
              <a:t>BLOCO I: MÃO NA MASSA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8534400" cy="2286000"/>
          </a:xfrm>
        </p:spPr>
        <p:txBody>
          <a:bodyPr/>
          <a:lstStyle/>
          <a:p>
            <a:pPr marL="1047750" indent="-1047750" algn="just" eaLnBrk="1" hangingPunct="1"/>
            <a:r>
              <a:rPr lang="pt-BR" altLang="pt-BR" sz="2800" dirty="0" smtClean="0">
                <a:solidFill>
                  <a:schemeClr val="tx2"/>
                </a:solidFill>
                <a:latin typeface="Arial" charset="0"/>
              </a:rPr>
              <a:t>Foco: Resolução de exercícios selecionados dos capítulos 10 e 14 do livro Introdução à Termodinâmica da Engenharia Química, Smith, van </a:t>
            </a:r>
            <a:r>
              <a:rPr lang="pt-BR" altLang="pt-BR" sz="2800" dirty="0" err="1" smtClean="0">
                <a:solidFill>
                  <a:schemeClr val="tx2"/>
                </a:solidFill>
                <a:latin typeface="Arial" charset="0"/>
              </a:rPr>
              <a:t>Ness</a:t>
            </a:r>
            <a:r>
              <a:rPr lang="pt-BR" altLang="pt-BR" sz="2800" dirty="0" smtClean="0">
                <a:solidFill>
                  <a:schemeClr val="tx2"/>
                </a:solidFill>
                <a:latin typeface="Arial" charset="0"/>
              </a:rPr>
              <a:t> e </a:t>
            </a:r>
            <a:r>
              <a:rPr lang="pt-BR" altLang="pt-BR" sz="2800" dirty="0" err="1" smtClean="0">
                <a:solidFill>
                  <a:schemeClr val="tx2"/>
                </a:solidFill>
                <a:latin typeface="Arial" charset="0"/>
              </a:rPr>
              <a:t>Abbott</a:t>
            </a:r>
            <a:r>
              <a:rPr lang="pt-BR" altLang="pt-BR" sz="2800" dirty="0" smtClean="0">
                <a:solidFill>
                  <a:schemeClr val="tx2"/>
                </a:solidFill>
                <a:latin typeface="Arial" charset="0"/>
              </a:rPr>
              <a:t>, LTC, 7ª edição,</a:t>
            </a:r>
          </a:p>
        </p:txBody>
      </p:sp>
      <p:sp>
        <p:nvSpPr>
          <p:cNvPr id="2053" name="Rectangle 74"/>
          <p:cNvSpPr>
            <a:spLocks noChangeArrowheads="1"/>
          </p:cNvSpPr>
          <p:nvPr/>
        </p:nvSpPr>
        <p:spPr bwMode="auto">
          <a:xfrm>
            <a:off x="12700" y="12700"/>
            <a:ext cx="9109075" cy="6823075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458" name="Rectangle 2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76200" y="76200"/>
                <a:ext cx="8991600" cy="4419600"/>
              </a:xfrm>
            </p:spPr>
            <p:txBody>
              <a:bodyPr lIns="0" tIns="0" rIns="0" bIns="0"/>
              <a:lstStyle/>
              <a:p>
                <a:pPr algn="l" eaLnBrk="1" hangingPunct="1"/>
                <a:r>
                  <a:rPr lang="pt-BR" altLang="pt-BR" sz="2800" u="sng" dirty="0" smtClean="0">
                    <a:solidFill>
                      <a:srgbClr val="00A41B"/>
                    </a:solidFill>
                    <a:latin typeface="Arial" charset="0"/>
                  </a:rPr>
                  <a:t>14.20</a:t>
                </a: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/>
                </a:r>
                <a:b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</a:br>
                <a:r>
                  <a:rPr lang="pt-BR" altLang="pt-BR" sz="1400" dirty="0" smtClean="0">
                    <a:solidFill>
                      <a:srgbClr val="00A41B"/>
                    </a:solidFill>
                    <a:latin typeface="Arial" charset="0"/>
                  </a:rPr>
                  <a:t/>
                </a:r>
                <a:br>
                  <a:rPr lang="pt-BR" altLang="pt-BR" sz="1400" dirty="0" smtClean="0">
                    <a:solidFill>
                      <a:srgbClr val="00A41B"/>
                    </a:solidFill>
                    <a:latin typeface="Arial" charset="0"/>
                  </a:rPr>
                </a:b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Espécies 2 e 3 são líquidos imiscíveis na temperatura e pressão de interesse, e supostamente continuam imiscíveis mesmo acrescentando certa quantidade da espécie 1.</a:t>
                </a:r>
                <a:b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</a:br>
                <a:r>
                  <a:rPr lang="pt-BR" altLang="pt-BR" sz="1400" dirty="0">
                    <a:solidFill>
                      <a:srgbClr val="00A41B"/>
                    </a:solidFill>
                    <a:latin typeface="Arial" charset="0"/>
                  </a:rPr>
                  <a:t/>
                </a:r>
                <a:br>
                  <a:rPr lang="pt-BR" altLang="pt-BR" sz="1400" dirty="0">
                    <a:solidFill>
                      <a:srgbClr val="00A41B"/>
                    </a:solidFill>
                    <a:latin typeface="Arial" charset="0"/>
                  </a:rPr>
                </a:b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1 mol de cada componente é adicionado a um sistema, logo na fase </a:t>
                </a:r>
                <a14:m>
                  <m:oMath xmlns:m="http://schemas.openxmlformats.org/officeDocument/2006/math">
                    <m:r>
                      <a:rPr lang="pt-BR" altLang="pt-BR" sz="2800" b="0" i="1" smtClean="0">
                        <a:solidFill>
                          <a:srgbClr val="00A41B"/>
                        </a:solidFill>
                        <a:latin typeface="Cambria Math"/>
                      </a:rPr>
                      <m:t>𝛼</m:t>
                    </m:r>
                  </m:oMath>
                </a14:m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 é formada por 1 mol da espécie 2 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  <m:t>𝛼</m:t>
                        </m:r>
                      </m:sup>
                    </m:sSubSup>
                  </m:oMath>
                </a14:m>
                <a:r>
                  <a:rPr lang="pt-BR" altLang="pt-BR" sz="2800" dirty="0">
                    <a:solidFill>
                      <a:srgbClr val="00A41B"/>
                    </a:solidFill>
                    <a:latin typeface="Arial" charset="0"/>
                  </a:rPr>
                  <a:t> mols da espécie 1, enquanto </a:t>
                </a: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a fase </a:t>
                </a:r>
                <a14:m>
                  <m:oMath xmlns:m="http://schemas.openxmlformats.org/officeDocument/2006/math">
                    <m:r>
                      <a:rPr lang="pt-BR" altLang="pt-BR" sz="2800" b="0" i="1" smtClean="0">
                        <a:solidFill>
                          <a:srgbClr val="00A41B"/>
                        </a:solidFill>
                        <a:latin typeface="Cambria Math"/>
                      </a:rPr>
                      <m:t>𝛽</m:t>
                    </m:r>
                  </m:oMath>
                </a14:m>
                <a:r>
                  <a:rPr lang="pt-BR" altLang="pt-BR" sz="2800" dirty="0">
                    <a:solidFill>
                      <a:srgbClr val="00A41B"/>
                    </a:solidFill>
                    <a:latin typeface="Arial" charset="0"/>
                  </a:rPr>
                  <a:t> é formada por 1 mol da espécie </a:t>
                </a: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3 </a:t>
                </a:r>
                <a:r>
                  <a:rPr lang="pt-BR" altLang="pt-BR" sz="2800" dirty="0">
                    <a:solidFill>
                      <a:srgbClr val="00A41B"/>
                    </a:solidFill>
                    <a:latin typeface="Arial" charset="0"/>
                  </a:rPr>
                  <a:t>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i="1">
                            <a:solidFill>
                              <a:srgbClr val="00A41B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i="1">
                            <a:solidFill>
                              <a:srgbClr val="00A41B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i="1">
                            <a:solidFill>
                              <a:srgbClr val="00A41B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  <m:t>𝛽</m:t>
                        </m:r>
                      </m:sup>
                    </m:sSubSup>
                  </m:oMath>
                </a14:m>
                <a:r>
                  <a:rPr lang="pt-BR" altLang="pt-BR" sz="2800" dirty="0">
                    <a:solidFill>
                      <a:srgbClr val="00A41B"/>
                    </a:solidFill>
                    <a:latin typeface="Arial" charset="0"/>
                  </a:rPr>
                  <a:t> mols da espécie </a:t>
                </a: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1. Assim,</a:t>
                </a:r>
                <a:endParaRPr lang="pt-BR" altLang="pt-BR" sz="2800" dirty="0">
                  <a:solidFill>
                    <a:srgbClr val="00A41B"/>
                  </a:solidFill>
                  <a:latin typeface="Arial" charset="0"/>
                </a:endParaRPr>
              </a:p>
            </p:txBody>
          </p:sp>
        </mc:Choice>
        <mc:Fallback>
          <p:sp>
            <p:nvSpPr>
              <p:cNvPr id="1945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76200" y="76200"/>
                <a:ext cx="8991600" cy="4419600"/>
              </a:xfrm>
              <a:blipFill rotWithShape="1">
                <a:blip r:embed="rId2"/>
                <a:stretch>
                  <a:fillRect l="-2441" t="-1931" r="-1220" b="-372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76200" y="5486400"/>
            <a:ext cx="8991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pt-BR" altLang="pt-BR" sz="2800" b="0" dirty="0" smtClean="0">
                <a:solidFill>
                  <a:srgbClr val="0000FF"/>
                </a:solidFill>
                <a:latin typeface="Arial" charset="0"/>
              </a:rPr>
              <a:t>Só interessa a partição da espécie 1, para a qual:</a:t>
            </a:r>
            <a:endParaRPr lang="pt-BR" altLang="pt-BR" sz="2800" b="0" dirty="0">
              <a:solidFill>
                <a:srgbClr val="0000FF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8100" y="4572000"/>
                <a:ext cx="9067800" cy="9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/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sup>
                    </m:sSubSup>
                    <m:r>
                      <a:rPr lang="pt-BR" altLang="pt-BR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𝛽</m:t>
                        </m:r>
                      </m:sup>
                    </m:sSubSup>
                    <m:r>
                      <a:rPr lang="pt-BR" altLang="pt-BR" sz="28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pt-BR" altLang="pt-BR" sz="2800" b="0" dirty="0">
                    <a:solidFill>
                      <a:srgbClr val="FF0000"/>
                    </a:solidFill>
                    <a:latin typeface="Arial" charset="0"/>
                  </a:rPr>
                  <a:t>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sup>
                    </m:sSubSup>
                    <m:r>
                      <a:rPr lang="pt-BR" altLang="pt-BR" sz="2800" b="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n</m:t>
                            </m:r>
                          </m:e>
                          <m:sub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𝛼</m:t>
                            </m:r>
                          </m:sup>
                        </m:sSubSup>
                      </m:num>
                      <m:den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1+</m:t>
                        </m:r>
                        <m:sSubSup>
                          <m:sSubSupPr>
                            <m:ctrl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n</m:t>
                            </m:r>
                          </m:e>
                          <m:sub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𝛼</m:t>
                            </m:r>
                          </m:sup>
                        </m:sSubSup>
                      </m:den>
                    </m:f>
                  </m:oMath>
                </a14:m>
                <a:r>
                  <a:rPr lang="pt-BR" altLang="pt-BR" sz="2800" b="0" dirty="0">
                    <a:solidFill>
                      <a:srgbClr val="FF0000"/>
                    </a:solidFill>
                    <a:latin typeface="Arial" charset="0"/>
                  </a:rPr>
                  <a:t>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𝛽</m:t>
                        </m:r>
                      </m:sup>
                    </m:sSubSup>
                    <m:r>
                      <a:rPr lang="pt-BR" altLang="pt-BR" sz="2800" b="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pt-BR" altLang="pt-BR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n</m:t>
                            </m:r>
                          </m:e>
                          <m:sub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pt-BR" altLang="pt-BR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𝛽</m:t>
                            </m:r>
                          </m:sup>
                        </m:sSubSup>
                      </m:num>
                      <m:den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1+</m:t>
                        </m:r>
                        <m:sSubSup>
                          <m:sSubSupPr>
                            <m:ctrl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n</m:t>
                            </m:r>
                          </m:e>
                          <m:sub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𝛽</m:t>
                            </m:r>
                          </m:sup>
                        </m:sSubSup>
                      </m:den>
                    </m:f>
                    <m:r>
                      <m:rPr>
                        <m:nor/>
                      </m:rPr>
                      <a:rPr lang="pt-BR" altLang="pt-BR" sz="2800" b="0" dirty="0">
                        <a:solidFill>
                          <a:srgbClr val="FF0000"/>
                        </a:solidFill>
                        <a:latin typeface="Arial" charset="0"/>
                      </a:rPr>
                      <m:t>; </m:t>
                    </m:r>
                    <m:sSubSup>
                      <m:sSubSup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altLang="pt-B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sup>
                    </m:sSubSup>
                    <m:r>
                      <a:rPr lang="pt-BR" altLang="pt-BR" sz="2800" b="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t-BR" altLang="pt-B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1+</m:t>
                        </m:r>
                        <m:sSubSup>
                          <m:sSubSupPr>
                            <m:ctrl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n</m:t>
                            </m:r>
                          </m:e>
                          <m:sub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𝛼</m:t>
                            </m:r>
                          </m:sup>
                        </m:sSubSup>
                      </m:den>
                    </m:f>
                    <m:r>
                      <m:rPr>
                        <m:nor/>
                      </m:rPr>
                      <a:rPr lang="pt-BR" altLang="pt-BR" sz="2800" b="0" dirty="0">
                        <a:solidFill>
                          <a:srgbClr val="FF0000"/>
                        </a:solidFill>
                        <a:latin typeface="Arial" charset="0"/>
                      </a:rPr>
                      <m:t> ; </m:t>
                    </m:r>
                    <m:sSubSup>
                      <m:sSubSup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altLang="pt-B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𝛽</m:t>
                        </m:r>
                      </m:sup>
                    </m:sSubSup>
                    <m:r>
                      <a:rPr lang="pt-BR" altLang="pt-BR" sz="2800" b="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t-BR" altLang="pt-BR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altLang="pt-BR" sz="28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1+</m:t>
                        </m:r>
                        <m:sSubSup>
                          <m:sSubSupPr>
                            <m:ctrl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n</m:t>
                            </m:r>
                          </m:e>
                          <m:sub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pt-BR" altLang="pt-BR" sz="2800" b="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𝛽</m:t>
                            </m:r>
                          </m:sup>
                        </m:sSubSup>
                      </m:den>
                    </m:f>
                  </m:oMath>
                </a14:m>
                <a:endParaRPr lang="pt-BR" altLang="pt-BR" sz="2800" b="0" dirty="0">
                  <a:solidFill>
                    <a:srgbClr val="FF0000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1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" y="4572000"/>
                <a:ext cx="9067800" cy="914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76200" y="6076950"/>
                <a:ext cx="5712141" cy="7333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e>
                      </m:d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=0,4</m:t>
                      </m:r>
                      <m:sSup>
                        <m:sSupPr>
                          <m:ctrlP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altLang="pt-BR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𝛼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;   </m:t>
                      </m:r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𝛽</m:t>
                              </m:r>
                            </m:sup>
                          </m:sSubSup>
                        </m:e>
                      </m:d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=0,</m:t>
                      </m:r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8</m:t>
                      </m:r>
                      <m:sSup>
                        <m:sSup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𝛽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6076950"/>
                <a:ext cx="5712141" cy="7333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3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458" name="Rectangle 2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76200" y="76200"/>
                <a:ext cx="8991600" cy="1752600"/>
              </a:xfrm>
            </p:spPr>
            <p:txBody>
              <a:bodyPr lIns="0" tIns="0" rIns="0" bIns="0"/>
              <a:lstStyle/>
              <a:p>
                <a:pPr algn="l" eaLnBrk="1" hangingPunct="1"/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As expressões de </a:t>
                </a:r>
                <a14:m>
                  <m:oMath xmlns:m="http://schemas.openxmlformats.org/officeDocument/2006/math">
                    <m:r>
                      <a:rPr lang="pt-BR" altLang="pt-BR" sz="2800" b="0" i="1" smtClean="0">
                        <a:solidFill>
                          <a:srgbClr val="00A41B"/>
                        </a:solidFill>
                        <a:latin typeface="Cambria Math"/>
                      </a:rPr>
                      <m:t>𝛾</m:t>
                    </m:r>
                  </m:oMath>
                </a14:m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 foram obtidas ao analisar a expressão para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  <m:t>𝐺</m:t>
                        </m:r>
                      </m:e>
                      <m:sup>
                        <m:r>
                          <a:rPr lang="pt-BR" altLang="pt-BR" sz="2800" b="0" i="1" smtClean="0">
                            <a:solidFill>
                              <a:srgbClr val="00A41B"/>
                            </a:solidFill>
                            <a:latin typeface="Cambria Math"/>
                          </a:rPr>
                          <m:t>𝐸</m:t>
                        </m:r>
                      </m:sup>
                    </m:sSup>
                  </m:oMath>
                </a14:m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 e perceber que a mesma é válida para o modelo </a:t>
                </a:r>
                <a:r>
                  <a:rPr lang="pt-BR" altLang="pt-BR" sz="2800" dirty="0" err="1" smtClean="0">
                    <a:solidFill>
                      <a:srgbClr val="00A41B"/>
                    </a:solidFill>
                    <a:latin typeface="Arial" charset="0"/>
                  </a:rPr>
                  <a:t>Margules</a:t>
                </a: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 de 1 parâmetro.</a:t>
                </a:r>
                <a:b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</a:br>
                <a:r>
                  <a:rPr lang="pt-BR" altLang="pt-BR" sz="2800" dirty="0" smtClean="0">
                    <a:solidFill>
                      <a:srgbClr val="00A41B"/>
                    </a:solidFill>
                    <a:latin typeface="Arial" charset="0"/>
                  </a:rPr>
                  <a:t>A equação de equilíbrio é:</a:t>
                </a:r>
                <a:endParaRPr lang="pt-BR" altLang="pt-BR" sz="2800" dirty="0">
                  <a:solidFill>
                    <a:srgbClr val="00A41B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1945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76200" y="76200"/>
                <a:ext cx="8991600" cy="1752600"/>
              </a:xfrm>
              <a:blipFill rotWithShape="1">
                <a:blip r:embed="rId2"/>
                <a:stretch>
                  <a:fillRect l="-2441" t="-4878" b="-1115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8100" y="4648200"/>
                <a:ext cx="9067800" cy="1981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/>
                <a:r>
                  <a:rPr lang="pt-BR" altLang="pt-BR" sz="28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última expressão foi obtida fazendo</a:t>
                </a:r>
                <a:r>
                  <a:rPr lang="pt-BR" altLang="pt-BR" sz="2800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𝛽</m:t>
                        </m:r>
                      </m:sup>
                    </m:sSubSup>
                    <m:r>
                      <a:rPr lang="pt-BR" altLang="pt-BR" sz="28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=1−</m:t>
                    </m:r>
                    <m:sSubSup>
                      <m:sSubSupPr>
                        <m:ctrlP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𝛼</m:t>
                        </m:r>
                      </m:sup>
                    </m:sSubSup>
                  </m:oMath>
                </a14:m>
                <a:endParaRPr lang="pt-BR" altLang="pt-BR" sz="2800" b="0" dirty="0" smtClean="0">
                  <a:solidFill>
                    <a:schemeClr val="tx1"/>
                  </a:solidFill>
                  <a:latin typeface="Arial" charset="0"/>
                </a:endParaRPr>
              </a:p>
              <a:p>
                <a:pPr algn="just" eaLnBrk="1" hangingPunct="1"/>
                <a:r>
                  <a:rPr lang="pt-BR" altLang="pt-BR" sz="2800" b="0" dirty="0" smtClean="0">
                    <a:solidFill>
                      <a:schemeClr val="tx1"/>
                    </a:solidFill>
                    <a:latin typeface="Arial" charset="0"/>
                  </a:rPr>
                  <a:t>Essa expressão final pode ser resolvida por diferentes métodos numéricos, como Newton-</a:t>
                </a:r>
                <a:r>
                  <a:rPr lang="pt-BR" altLang="pt-BR" sz="2800" b="0" dirty="0" err="1" smtClean="0">
                    <a:solidFill>
                      <a:schemeClr val="tx1"/>
                    </a:solidFill>
                    <a:latin typeface="Arial" charset="0"/>
                  </a:rPr>
                  <a:t>Raphson</a:t>
                </a:r>
                <a:r>
                  <a:rPr lang="pt-BR" altLang="pt-BR" sz="2800" b="0" dirty="0" smtClean="0">
                    <a:solidFill>
                      <a:schemeClr val="tx1"/>
                    </a:solidFill>
                    <a:latin typeface="Arial" charset="0"/>
                  </a:rPr>
                  <a:t>, Bisseção ou até Substituição Sucessiva.</a:t>
                </a:r>
                <a:endParaRPr lang="pt-BR" altLang="pt-BR" sz="2800" b="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1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" y="4648200"/>
                <a:ext cx="9067800" cy="1981200"/>
              </a:xfrm>
              <a:prstGeom prst="rect">
                <a:avLst/>
              </a:prstGeom>
              <a:blipFill rotWithShape="1">
                <a:blip r:embed="rId3"/>
                <a:stretch>
                  <a:fillRect l="-2352" r="-2419" b="-64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76200" y="1942459"/>
                <a:ext cx="8340617" cy="2705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𝛼</m:t>
                          </m:r>
                        </m:sup>
                      </m:sSubSup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𝛼</m:t>
                          </m:r>
                        </m:sup>
                      </m:sSubSup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𝛽</m:t>
                          </m:r>
                        </m:sup>
                      </m:sSubSup>
                      <m:sSubSup>
                        <m:sSubSup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𝛽</m:t>
                          </m:r>
                        </m:sup>
                      </m:sSubSup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∴</m:t>
                      </m:r>
                    </m:oMath>
                  </m:oMathPara>
                </a14:m>
                <a:endParaRPr lang="pt-BR" altLang="pt-BR" b="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𝑒𝑥𝑝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0,4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1+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𝛽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𝛽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𝑒𝑥𝑝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0,</m:t>
                          </m:r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1+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𝛽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∴</m:t>
                      </m:r>
                    </m:oMath>
                  </m:oMathPara>
                </a14:m>
                <a:endParaRPr lang="pt-BR" altLang="pt-BR" b="0" dirty="0" smtClean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𝑒𝑥𝑝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0,4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1+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𝑒𝑥𝑝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0,8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2−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942459"/>
                <a:ext cx="8340617" cy="27057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153400" y="76200"/>
            <a:ext cx="952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pt-BR" altLang="pt-BR" sz="2800" b="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14.20</a:t>
            </a:r>
            <a:endParaRPr lang="pt-BR" altLang="pt-BR" sz="2800" b="0" i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76199"/>
            <a:ext cx="8991600" cy="1076131"/>
          </a:xfrm>
        </p:spPr>
        <p:txBody>
          <a:bodyPr lIns="0" tIns="0" rIns="0" bIns="0"/>
          <a:lstStyle/>
          <a:p>
            <a:pPr algn="l" eaLnBrk="1" hangingPunct="1"/>
            <a:r>
              <a:rPr lang="pt-BR" altLang="pt-BR" sz="2800" b="1" dirty="0" smtClean="0">
                <a:solidFill>
                  <a:srgbClr val="00A41B"/>
                </a:solidFill>
                <a:latin typeface="Arial" charset="0"/>
              </a:rPr>
              <a:t>Newton-</a:t>
            </a:r>
            <a:r>
              <a:rPr lang="pt-BR" altLang="pt-BR" sz="2800" b="1" dirty="0" err="1" smtClean="0">
                <a:solidFill>
                  <a:srgbClr val="00A41B"/>
                </a:solidFill>
                <a:latin typeface="Arial" charset="0"/>
              </a:rPr>
              <a:t>Raphson</a:t>
            </a:r>
            <a:r>
              <a:rPr lang="pt-BR" altLang="pt-BR" sz="2800" dirty="0">
                <a:solidFill>
                  <a:srgbClr val="00A41B"/>
                </a:solidFill>
                <a:latin typeface="Arial" charset="0"/>
              </a:rPr>
              <a:t/>
            </a:r>
            <a:br>
              <a:rPr lang="pt-BR" altLang="pt-BR" sz="2800" dirty="0">
                <a:solidFill>
                  <a:srgbClr val="00A41B"/>
                </a:solidFill>
                <a:latin typeface="Arial" charset="0"/>
              </a:rPr>
            </a:br>
            <a:r>
              <a:rPr lang="pt-BR" altLang="pt-BR" sz="1400" dirty="0" smtClean="0">
                <a:solidFill>
                  <a:srgbClr val="00A41B"/>
                </a:solidFill>
                <a:latin typeface="Arial" charset="0"/>
              </a:rPr>
              <a:t/>
            </a:r>
            <a:br>
              <a:rPr lang="pt-BR" altLang="pt-BR" sz="1400" dirty="0" smtClean="0">
                <a:solidFill>
                  <a:srgbClr val="00A41B"/>
                </a:solidFill>
                <a:latin typeface="Arial" charset="0"/>
              </a:rPr>
            </a:br>
            <a:r>
              <a:rPr lang="pt-BR" altLang="pt-BR" sz="2800" dirty="0" smtClean="0">
                <a:solidFill>
                  <a:srgbClr val="00A41B"/>
                </a:solidFill>
                <a:latin typeface="Arial" charset="0"/>
              </a:rPr>
              <a:t>Em primeiro lugar, será definida a função a ser zerada:</a:t>
            </a:r>
            <a:endParaRPr lang="pt-BR" altLang="pt-BR" sz="2800" dirty="0">
              <a:solidFill>
                <a:srgbClr val="00A41B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8100" y="2514600"/>
                <a:ext cx="9067800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/>
                <a:r>
                  <a:rPr lang="pt-BR" altLang="pt-BR" sz="28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derivada será obtida numericamente, “para frente”, e como há 1 mol a ser particionado, a estimativa inicial será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𝛼</m:t>
                        </m:r>
                      </m:sup>
                    </m:sSubSup>
                    <m:r>
                      <a:rPr lang="pt-BR" altLang="pt-BR" sz="2800" b="0" i="0" smtClean="0">
                        <a:solidFill>
                          <a:schemeClr val="tx1"/>
                        </a:solidFill>
                        <a:latin typeface="Cambria Math"/>
                      </a:rPr>
                      <m:t>=0,5</m:t>
                    </m:r>
                  </m:oMath>
                </a14:m>
                <a:r>
                  <a:rPr lang="pt-BR" altLang="pt-BR" sz="28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Assim:</a:t>
                </a:r>
                <a:endParaRPr lang="pt-BR" altLang="pt-BR" sz="2800" b="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1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" y="2514600"/>
                <a:ext cx="9067800" cy="1295400"/>
              </a:xfrm>
              <a:prstGeom prst="rect">
                <a:avLst/>
              </a:prstGeom>
              <a:blipFill rotWithShape="1">
                <a:blip r:embed="rId2"/>
                <a:stretch>
                  <a:fillRect l="-2352" t="-8019" r="-2419" b="-160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0" y="1304731"/>
                <a:ext cx="9140131" cy="10574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e>
                      </m:d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𝑒𝑥𝑝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0,4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1+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𝑒𝑥𝑝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0,8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2−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04731"/>
                <a:ext cx="9140131" cy="105746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153400" y="76200"/>
            <a:ext cx="952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pt-BR" altLang="pt-BR" sz="2800" b="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14.20</a:t>
            </a:r>
            <a:endParaRPr lang="pt-BR" altLang="pt-BR" sz="2800" b="0" i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523132"/>
              </p:ext>
            </p:extLst>
          </p:nvPr>
        </p:nvGraphicFramePr>
        <p:xfrm>
          <a:off x="152400" y="3914775"/>
          <a:ext cx="8762999" cy="1876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1676"/>
                <a:gridCol w="1763623"/>
                <a:gridCol w="1865977"/>
                <a:gridCol w="2110047"/>
                <a:gridCol w="1511676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24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4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F(n</a:t>
                      </a:r>
                      <a:r>
                        <a:rPr lang="pt-BR" sz="24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4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2400" u="none" strike="noStrike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400" u="none" strike="noStrike" baseline="30000" dirty="0" smtClean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+0,001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F(n</a:t>
                      </a:r>
                      <a:r>
                        <a:rPr lang="pt-BR" sz="2400" u="none" strike="noStrike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400" u="none" strike="noStrike" baseline="30000" dirty="0" smtClean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+0,001</a:t>
                      </a:r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F'(n</a:t>
                      </a:r>
                      <a:r>
                        <a:rPr lang="pt-BR" sz="24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4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0,0774711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0,076625806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0,845315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0,591648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0,0012994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0,59264763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0,002181643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0,882289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0,590175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1,236E-06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0,59117493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0,000882527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0,88129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0,590174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4,722E-10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0,59117352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0,00088129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0,88129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152400" y="5867400"/>
                <a:ext cx="6444456" cy="8868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𝛼</m:t>
                          </m:r>
                        </m:sup>
                      </m:sSubSup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=0,3711;</m:t>
                      </m:r>
                      <m:sSubSup>
                        <m:sSubSup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𝛽</m:t>
                          </m:r>
                        </m:sup>
                      </m:sSubSup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=0,29069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867400"/>
                <a:ext cx="6444456" cy="8868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21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76199"/>
            <a:ext cx="8991600" cy="1076131"/>
          </a:xfrm>
        </p:spPr>
        <p:txBody>
          <a:bodyPr lIns="0" tIns="0" rIns="0" bIns="0"/>
          <a:lstStyle/>
          <a:p>
            <a:pPr algn="l" eaLnBrk="1" hangingPunct="1"/>
            <a:r>
              <a:rPr lang="pt-BR" altLang="pt-BR" sz="2800" b="1" dirty="0" smtClean="0">
                <a:solidFill>
                  <a:srgbClr val="00A41B"/>
                </a:solidFill>
                <a:latin typeface="Arial" charset="0"/>
              </a:rPr>
              <a:t>Bisseção</a:t>
            </a:r>
            <a:r>
              <a:rPr lang="pt-BR" altLang="pt-BR" sz="2800" dirty="0">
                <a:solidFill>
                  <a:srgbClr val="00A41B"/>
                </a:solidFill>
                <a:latin typeface="Arial" charset="0"/>
              </a:rPr>
              <a:t/>
            </a:r>
            <a:br>
              <a:rPr lang="pt-BR" altLang="pt-BR" sz="2800" dirty="0">
                <a:solidFill>
                  <a:srgbClr val="00A41B"/>
                </a:solidFill>
                <a:latin typeface="Arial" charset="0"/>
              </a:rPr>
            </a:br>
            <a:r>
              <a:rPr lang="pt-BR" altLang="pt-BR" sz="1400" dirty="0" smtClean="0">
                <a:solidFill>
                  <a:srgbClr val="00A41B"/>
                </a:solidFill>
                <a:latin typeface="Arial" charset="0"/>
              </a:rPr>
              <a:t/>
            </a:r>
            <a:br>
              <a:rPr lang="pt-BR" altLang="pt-BR" sz="1400" dirty="0" smtClean="0">
                <a:solidFill>
                  <a:srgbClr val="00A41B"/>
                </a:solidFill>
                <a:latin typeface="Arial" charset="0"/>
              </a:rPr>
            </a:br>
            <a:r>
              <a:rPr lang="pt-BR" altLang="pt-BR" sz="2800" dirty="0" smtClean="0">
                <a:solidFill>
                  <a:srgbClr val="00A41B"/>
                </a:solidFill>
                <a:latin typeface="Arial" charset="0"/>
              </a:rPr>
              <a:t>A função a ser zerada é a mesma do Newton-</a:t>
            </a:r>
            <a:r>
              <a:rPr lang="pt-BR" altLang="pt-BR" sz="2800" dirty="0" err="1" smtClean="0">
                <a:solidFill>
                  <a:srgbClr val="00A41B"/>
                </a:solidFill>
                <a:latin typeface="Arial" charset="0"/>
              </a:rPr>
              <a:t>Raphson</a:t>
            </a:r>
            <a:r>
              <a:rPr lang="pt-BR" altLang="pt-BR" sz="2800" dirty="0" smtClean="0">
                <a:solidFill>
                  <a:srgbClr val="00A41B"/>
                </a:solidFill>
                <a:latin typeface="Arial" charset="0"/>
              </a:rPr>
              <a:t>.</a:t>
            </a:r>
            <a:endParaRPr lang="pt-BR" altLang="pt-BR" sz="2800" dirty="0">
              <a:solidFill>
                <a:srgbClr val="00A41B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8100" y="1219200"/>
                <a:ext cx="90678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/>
                <a:r>
                  <a:rPr lang="pt-BR" altLang="pt-BR" sz="28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 limites para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n</m:t>
                        </m:r>
                      </m:e>
                      <m:sub>
                        <m: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altLang="pt-BR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𝛼</m:t>
                        </m:r>
                      </m:sup>
                    </m:sSubSup>
                  </m:oMath>
                </a14:m>
                <a:r>
                  <a:rPr lang="pt-BR" altLang="pt-BR" sz="28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são 0 e 1. Assim:</a:t>
                </a:r>
                <a:endParaRPr lang="pt-BR" altLang="pt-BR" sz="2800" b="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1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" y="1219200"/>
                <a:ext cx="9067800" cy="457200"/>
              </a:xfrm>
              <a:prstGeom prst="rect">
                <a:avLst/>
              </a:prstGeom>
              <a:blipFill rotWithShape="1">
                <a:blip r:embed="rId2"/>
                <a:stretch>
                  <a:fillRect l="-2352" t="-20000" b="-4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153400" y="76200"/>
            <a:ext cx="952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pt-BR" altLang="pt-BR" sz="2800" b="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14.20</a:t>
            </a:r>
            <a:endParaRPr lang="pt-BR" altLang="pt-BR" sz="2800" b="0" i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75047"/>
              </p:ext>
            </p:extLst>
          </p:nvPr>
        </p:nvGraphicFramePr>
        <p:xfrm>
          <a:off x="152400" y="1752600"/>
          <a:ext cx="8839199" cy="4491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0480"/>
                <a:gridCol w="1517227"/>
                <a:gridCol w="1605279"/>
                <a:gridCol w="1815253"/>
                <a:gridCol w="1300480"/>
                <a:gridCol w="1300480"/>
              </a:tblGrid>
              <a:tr h="36351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20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0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F(n</a:t>
                      </a:r>
                      <a:r>
                        <a:rPr lang="pt-BR" sz="20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0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20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0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F(n</a:t>
                      </a:r>
                      <a:r>
                        <a:rPr lang="pt-BR" sz="20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0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20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0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meio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F(n</a:t>
                      </a:r>
                      <a:r>
                        <a:rPr lang="pt-BR" sz="20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0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-0,61070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0,55259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-0,07747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-0,07747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0,15464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-0,07747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0,15464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0,03113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-0,07747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0,56250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-0,02415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0,56250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-0,02415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0,62500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0,00316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0,56250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-0,02415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0,57813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-0,01057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0,57813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-0,01057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-0,00373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-0,00373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-0,00029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-0,00029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0,00143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-0,00029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0,00057</a:t>
                      </a:r>
                    </a:p>
                  </a:txBody>
                  <a:tcPr marL="9525" marR="9525" marT="9525" marB="0" anchor="b"/>
                </a:tc>
              </a:tr>
              <a:tr h="3029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-0,00029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0,00014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76199"/>
            <a:ext cx="8991600" cy="1524001"/>
          </a:xfrm>
        </p:spPr>
        <p:txBody>
          <a:bodyPr lIns="0" tIns="0" rIns="0" bIns="0"/>
          <a:lstStyle/>
          <a:p>
            <a:pPr algn="l" eaLnBrk="1" hangingPunct="1"/>
            <a:r>
              <a:rPr lang="pt-BR" altLang="pt-BR" sz="2800" b="1" dirty="0" smtClean="0">
                <a:solidFill>
                  <a:srgbClr val="00A41B"/>
                </a:solidFill>
                <a:latin typeface="Arial" charset="0"/>
              </a:rPr>
              <a:t>Substituição Sucessiva</a:t>
            </a:r>
            <a:r>
              <a:rPr lang="pt-BR" altLang="pt-BR" sz="2800" dirty="0">
                <a:solidFill>
                  <a:srgbClr val="00A41B"/>
                </a:solidFill>
                <a:latin typeface="Arial" charset="0"/>
              </a:rPr>
              <a:t/>
            </a:r>
            <a:br>
              <a:rPr lang="pt-BR" altLang="pt-BR" sz="2800" dirty="0">
                <a:solidFill>
                  <a:srgbClr val="00A41B"/>
                </a:solidFill>
                <a:latin typeface="Arial" charset="0"/>
              </a:rPr>
            </a:br>
            <a:r>
              <a:rPr lang="pt-BR" altLang="pt-BR" sz="1400" dirty="0" smtClean="0">
                <a:solidFill>
                  <a:srgbClr val="00A41B"/>
                </a:solidFill>
                <a:latin typeface="Arial" charset="0"/>
              </a:rPr>
              <a:t/>
            </a:r>
            <a:br>
              <a:rPr lang="pt-BR" altLang="pt-BR" sz="1400" dirty="0" smtClean="0">
                <a:solidFill>
                  <a:srgbClr val="00A41B"/>
                </a:solidFill>
                <a:latin typeface="Arial" charset="0"/>
              </a:rPr>
            </a:br>
            <a:r>
              <a:rPr lang="pt-BR" altLang="pt-BR" sz="2800" dirty="0" smtClean="0">
                <a:solidFill>
                  <a:srgbClr val="00A41B"/>
                </a:solidFill>
                <a:latin typeface="Arial" charset="0"/>
              </a:rPr>
              <a:t>Uma função de substituição que converge para a estimativa inicial usada anteriormente é:</a:t>
            </a:r>
            <a:endParaRPr lang="pt-BR" altLang="pt-BR" sz="2800" dirty="0">
              <a:solidFill>
                <a:srgbClr val="00A41B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184793" y="1752600"/>
                <a:ext cx="8502007" cy="10574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pt-BR" altLang="pt-BR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e>
                      </m:d>
                      <m:r>
                        <a:rPr lang="pt-BR" altLang="pt-BR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num>
                        <m:den>
                          <m: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2−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den>
                      </m:f>
                      <m:r>
                        <a:rPr lang="pt-BR" altLang="pt-BR" b="0" i="1">
                          <a:solidFill>
                            <a:srgbClr val="FF0000"/>
                          </a:solidFill>
                          <a:latin typeface="Cambria Math"/>
                        </a:rPr>
                        <m:t>𝑒𝑥𝑝</m:t>
                      </m:r>
                      <m:d>
                        <m:dPr>
                          <m:ctrlP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0,8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2−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−0,4</m:t>
                          </m:r>
                          <m:sSup>
                            <m:s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altLang="pt-BR" b="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t-BR" altLang="pt-BR" b="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1+</m:t>
                                      </m:r>
                                      <m:sSubSup>
                                        <m:sSubSupPr>
                                          <m:ctrl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n</m:t>
                                          </m:r>
                                        </m:e>
                                        <m:sub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pt-BR" altLang="pt-BR" b="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pt-BR" altLang="pt-BR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altLang="pt-BR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n</m:t>
                              </m:r>
                            </m:e>
                            <m:sub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pt-BR" altLang="pt-BR" b="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93" y="1752600"/>
                <a:ext cx="8502007" cy="10574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153400" y="76200"/>
            <a:ext cx="9525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pt-BR" altLang="pt-BR" sz="2800" b="0" i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14.20</a:t>
            </a:r>
            <a:endParaRPr lang="pt-BR" altLang="pt-BR" sz="2800" b="0" i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475105"/>
              </p:ext>
            </p:extLst>
          </p:nvPr>
        </p:nvGraphicFramePr>
        <p:xfrm>
          <a:off x="304800" y="3048000"/>
          <a:ext cx="2743200" cy="3394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37160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pt-BR" sz="24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4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F(n</a:t>
                      </a:r>
                      <a:r>
                        <a:rPr lang="pt-BR" sz="2400" u="none" strike="noStrike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pt-BR" sz="2400" u="none" strike="noStrike" baseline="30000" dirty="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0,59728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0,59728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0,588708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0,588708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0,590458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0,590458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0,590118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0,590118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0,590184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0,590184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0,590171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0,590171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0,590174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6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0,590174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0,590173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429000" y="3048000"/>
            <a:ext cx="5502596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altLang="pt-BR" sz="2800" b="0" kern="0" dirty="0" smtClean="0">
                <a:solidFill>
                  <a:srgbClr val="00A41B"/>
                </a:solidFill>
                <a:latin typeface="Arial" charset="0"/>
              </a:rPr>
              <a:t>Como é possível perceber, o método de Newton-</a:t>
            </a:r>
            <a:r>
              <a:rPr lang="pt-BR" altLang="pt-BR" sz="2800" b="0" kern="0" dirty="0" err="1" smtClean="0">
                <a:solidFill>
                  <a:srgbClr val="00A41B"/>
                </a:solidFill>
                <a:latin typeface="Arial" charset="0"/>
              </a:rPr>
              <a:t>Raphson</a:t>
            </a:r>
            <a:r>
              <a:rPr lang="pt-BR" altLang="pt-BR" sz="2800" b="0" kern="0" dirty="0" smtClean="0">
                <a:solidFill>
                  <a:srgbClr val="00A41B"/>
                </a:solidFill>
                <a:latin typeface="Arial" charset="0"/>
              </a:rPr>
              <a:t> é o que converge com menos iterações. O método de Substituição Sucessiva pode divergir se a função de substituição não for adequada para a estimativa inicial desejada.</a:t>
            </a:r>
            <a:endParaRPr lang="pt-BR" altLang="pt-BR" sz="2800" b="0" kern="0" dirty="0">
              <a:solidFill>
                <a:srgbClr val="00A41B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2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">
      <a:dk1>
        <a:srgbClr val="0000FF"/>
      </a:dk1>
      <a:lt1>
        <a:srgbClr val="FFFFFF"/>
      </a:lt1>
      <a:dk2>
        <a:srgbClr val="FF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6816</TotalTime>
  <Words>834</Words>
  <Application>Microsoft Office PowerPoint</Application>
  <PresentationFormat>Apresentação na tela (4:3)</PresentationFormat>
  <Paragraphs>140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Estrutura padrão</vt:lpstr>
      <vt:lpstr>EXERCÍCIOS RESOLVIDOS  EQUILÍBRIO DE FASES  BLOCO I: MÃO NA MASSA</vt:lpstr>
      <vt:lpstr>14.20  Espécies 2 e 3 são líquidos imiscíveis na temperatura e pressão de interesse, e supostamente continuam imiscíveis mesmo acrescentando certa quantidade da espécie 1.  1 mol de cada componente é adicionado a um sistema, logo na fase α é formada por 1 mol da espécie 2 e n_1^α mols da espécie 1, enquanto a fase β é formada por 1 mol da espécie 3 e n_1^β mols da espécie 1. Assim,</vt:lpstr>
      <vt:lpstr>As expressões de γ foram obtidas ao analisar a expressão para G^E e perceber que a mesma é válida para o modelo Margules de 1 parâmetro. A equação de equilíbrio é:</vt:lpstr>
      <vt:lpstr>Newton-Raphson  Em primeiro lugar, será definida a função a ser zerada:</vt:lpstr>
      <vt:lpstr>Bisseção  A função a ser zerada é a mesma do Newton-Raphson.</vt:lpstr>
      <vt:lpstr>Substituição Sucessiva  Uma função de substituição que converge para a estimativa inicial usada anteriormente é:</vt:lpstr>
    </vt:vector>
  </TitlesOfParts>
  <Company>IQ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Propriedades Residuais, de Mistura e de Excesso</dc:title>
  <dc:creator>Márcio L. L. Paredes</dc:creator>
  <cp:lastModifiedBy>Márcio Paredes</cp:lastModifiedBy>
  <cp:revision>478</cp:revision>
  <dcterms:created xsi:type="dcterms:W3CDTF">2004-07-06T15:14:26Z</dcterms:created>
  <dcterms:modified xsi:type="dcterms:W3CDTF">2019-11-18T21:39:34Z</dcterms:modified>
</cp:coreProperties>
</file>